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todorov\Desktop\New%20folder%20(2)\segi\Raioni%20za%20planirane%20dogovoreni%20plateni_01.10.18_fin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СЦР!$C$2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СЦР!$B$3:$B$7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СЦР!$C$3:$C$7</c:f>
              <c:numCache>
                <c:formatCode>#,##0</c:formatCode>
                <c:ptCount val="5"/>
                <c:pt idx="0">
                  <c:v>239</c:v>
                </c:pt>
                <c:pt idx="1">
                  <c:v>64</c:v>
                </c:pt>
                <c:pt idx="2">
                  <c:v>149</c:v>
                </c:pt>
                <c:pt idx="3">
                  <c:v>227</c:v>
                </c:pt>
                <c:pt idx="4">
                  <c:v>243</c:v>
                </c:pt>
              </c:numCache>
            </c:numRef>
          </c:val>
        </c:ser>
        <c:ser>
          <c:idx val="1"/>
          <c:order val="1"/>
          <c:tx>
            <c:strRef>
              <c:f>СЦР!$D$2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СЦР!$B$3:$B$7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СЦР!$D$3:$D$7</c:f>
              <c:numCache>
                <c:formatCode>#,##0</c:formatCode>
                <c:ptCount val="5"/>
                <c:pt idx="0">
                  <c:v>36</c:v>
                </c:pt>
                <c:pt idx="1">
                  <c:v>17</c:v>
                </c:pt>
                <c:pt idx="2">
                  <c:v>25</c:v>
                </c:pt>
                <c:pt idx="3">
                  <c:v>41</c:v>
                </c:pt>
                <c:pt idx="4">
                  <c:v>42</c:v>
                </c:pt>
              </c:numCache>
            </c:numRef>
          </c:val>
        </c:ser>
        <c:ser>
          <c:idx val="2"/>
          <c:order val="2"/>
          <c:tx>
            <c:strRef>
              <c:f>СЦР!$E$2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СЦР!$B$3:$B$7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СЦР!$E$3:$E$7</c:f>
              <c:numCache>
                <c:formatCode>#,##0</c:formatCode>
                <c:ptCount val="5"/>
                <c:pt idx="0">
                  <c:v>15</c:v>
                </c:pt>
                <c:pt idx="1">
                  <c:v>4</c:v>
                </c:pt>
                <c:pt idx="2">
                  <c:v>13</c:v>
                </c:pt>
                <c:pt idx="3">
                  <c:v>22</c:v>
                </c:pt>
                <c:pt idx="4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6128768"/>
        <c:axId val="176412864"/>
        <c:axId val="0"/>
      </c:bar3DChart>
      <c:catAx>
        <c:axId val="196128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76412864"/>
        <c:crosses val="autoZero"/>
        <c:auto val="1"/>
        <c:lblAlgn val="ctr"/>
        <c:lblOffset val="100"/>
        <c:noMultiLvlLbl val="0"/>
      </c:catAx>
      <c:valAx>
        <c:axId val="176412864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61287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СЦР!$C$31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СЦР!$B$32:$B$36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СЦР!$C$32:$C$36</c:f>
              <c:numCache>
                <c:formatCode>#,##0</c:formatCode>
                <c:ptCount val="5"/>
                <c:pt idx="0">
                  <c:v>24</c:v>
                </c:pt>
                <c:pt idx="1">
                  <c:v>11</c:v>
                </c:pt>
                <c:pt idx="2">
                  <c:v>9</c:v>
                </c:pt>
                <c:pt idx="3">
                  <c:v>11</c:v>
                </c:pt>
                <c:pt idx="4">
                  <c:v>21</c:v>
                </c:pt>
              </c:numCache>
            </c:numRef>
          </c:val>
        </c:ser>
        <c:ser>
          <c:idx val="1"/>
          <c:order val="1"/>
          <c:tx>
            <c:strRef>
              <c:f>СЦР!$D$31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СЦР!$B$32:$B$36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СЦР!$D$32:$D$36</c:f>
              <c:numCache>
                <c:formatCode>#,##0</c:formatCode>
                <c:ptCount val="5"/>
                <c:pt idx="0">
                  <c:v>7</c:v>
                </c:pt>
                <c:pt idx="1">
                  <c:v>8</c:v>
                </c:pt>
                <c:pt idx="2">
                  <c:v>5</c:v>
                </c:pt>
                <c:pt idx="3">
                  <c:v>5</c:v>
                </c:pt>
                <c:pt idx="4">
                  <c:v>9</c:v>
                </c:pt>
              </c:numCache>
            </c:numRef>
          </c:val>
        </c:ser>
        <c:ser>
          <c:idx val="2"/>
          <c:order val="2"/>
          <c:tx>
            <c:strRef>
              <c:f>СЦР!$E$31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СЦР!$B$32:$B$36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СЦР!$E$32:$E$36</c:f>
              <c:numCache>
                <c:formatCode>#,##0</c:formatCode>
                <c:ptCount val="5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6895744"/>
        <c:axId val="197149248"/>
        <c:axId val="0"/>
      </c:bar3DChart>
      <c:catAx>
        <c:axId val="196895744"/>
        <c:scaling>
          <c:orientation val="minMax"/>
        </c:scaling>
        <c:delete val="0"/>
        <c:axPos val="b"/>
        <c:majorTickMark val="out"/>
        <c:minorTickMark val="none"/>
        <c:tickLblPos val="nextTo"/>
        <c:crossAx val="197149248"/>
        <c:crosses val="autoZero"/>
        <c:auto val="1"/>
        <c:lblAlgn val="ctr"/>
        <c:lblOffset val="100"/>
        <c:noMultiLvlLbl val="0"/>
      </c:catAx>
      <c:valAx>
        <c:axId val="197149248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6895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СЦР!$C$11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СЦР!$B$12:$B$16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СЦР!$C$12:$C$16</c:f>
              <c:numCache>
                <c:formatCode>#,##0</c:formatCode>
                <c:ptCount val="5"/>
                <c:pt idx="0">
                  <c:v>67</c:v>
                </c:pt>
                <c:pt idx="1">
                  <c:v>59</c:v>
                </c:pt>
                <c:pt idx="2">
                  <c:v>45</c:v>
                </c:pt>
                <c:pt idx="3">
                  <c:v>57</c:v>
                </c:pt>
                <c:pt idx="4">
                  <c:v>65</c:v>
                </c:pt>
              </c:numCache>
            </c:numRef>
          </c:val>
        </c:ser>
        <c:ser>
          <c:idx val="1"/>
          <c:order val="1"/>
          <c:tx>
            <c:strRef>
              <c:f>СЦР!$D$11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СЦР!$B$12:$B$16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СЦР!$D$12:$D$16</c:f>
              <c:numCache>
                <c:formatCode>#,##0</c:formatCode>
                <c:ptCount val="5"/>
                <c:pt idx="0">
                  <c:v>35</c:v>
                </c:pt>
                <c:pt idx="1">
                  <c:v>33</c:v>
                </c:pt>
                <c:pt idx="2">
                  <c:v>30</c:v>
                </c:pt>
                <c:pt idx="3">
                  <c:v>35</c:v>
                </c:pt>
                <c:pt idx="4">
                  <c:v>45</c:v>
                </c:pt>
              </c:numCache>
            </c:numRef>
          </c:val>
        </c:ser>
        <c:ser>
          <c:idx val="2"/>
          <c:order val="2"/>
          <c:tx>
            <c:strRef>
              <c:f>СЦР!$E$11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СЦР!$B$12:$B$16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СЦР!$E$12:$E$16</c:f>
              <c:numCache>
                <c:formatCode>#,##0</c:formatCode>
                <c:ptCount val="5"/>
                <c:pt idx="0">
                  <c:v>19</c:v>
                </c:pt>
                <c:pt idx="1">
                  <c:v>27</c:v>
                </c:pt>
                <c:pt idx="2">
                  <c:v>10</c:v>
                </c:pt>
                <c:pt idx="3">
                  <c:v>14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6965888"/>
        <c:axId val="197150976"/>
        <c:axId val="0"/>
      </c:bar3DChart>
      <c:catAx>
        <c:axId val="196965888"/>
        <c:scaling>
          <c:orientation val="minMax"/>
        </c:scaling>
        <c:delete val="0"/>
        <c:axPos val="b"/>
        <c:majorTickMark val="out"/>
        <c:minorTickMark val="none"/>
        <c:tickLblPos val="nextTo"/>
        <c:crossAx val="197150976"/>
        <c:crosses val="autoZero"/>
        <c:auto val="1"/>
        <c:lblAlgn val="ctr"/>
        <c:lblOffset val="100"/>
        <c:noMultiLvlLbl val="0"/>
      </c:catAx>
      <c:valAx>
        <c:axId val="19715097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69658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СЦР!$C$41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СЦР!$B$42:$B$46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СЦР!$C$42:$C$46</c:f>
              <c:numCache>
                <c:formatCode>#,##0</c:formatCode>
                <c:ptCount val="5"/>
                <c:pt idx="0">
                  <c:v>155</c:v>
                </c:pt>
                <c:pt idx="1">
                  <c:v>75</c:v>
                </c:pt>
                <c:pt idx="2">
                  <c:v>86</c:v>
                </c:pt>
                <c:pt idx="3">
                  <c:v>150</c:v>
                </c:pt>
                <c:pt idx="4">
                  <c:v>138</c:v>
                </c:pt>
              </c:numCache>
            </c:numRef>
          </c:val>
        </c:ser>
        <c:ser>
          <c:idx val="1"/>
          <c:order val="1"/>
          <c:tx>
            <c:strRef>
              <c:f>СЦР!$D$41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СЦР!$B$42:$B$46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СЦР!$D$42:$D$46</c:f>
              <c:numCache>
                <c:formatCode>#,##0</c:formatCode>
                <c:ptCount val="5"/>
                <c:pt idx="0">
                  <c:v>96</c:v>
                </c:pt>
                <c:pt idx="1">
                  <c:v>37</c:v>
                </c:pt>
                <c:pt idx="2">
                  <c:v>27</c:v>
                </c:pt>
                <c:pt idx="3">
                  <c:v>58</c:v>
                </c:pt>
                <c:pt idx="4">
                  <c:v>50</c:v>
                </c:pt>
              </c:numCache>
            </c:numRef>
          </c:val>
        </c:ser>
        <c:ser>
          <c:idx val="2"/>
          <c:order val="2"/>
          <c:tx>
            <c:strRef>
              <c:f>СЦР!$E$41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СЦР!$B$42:$B$46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СЦР!$E$42:$E$46</c:f>
              <c:numCache>
                <c:formatCode>#,##0</c:formatCode>
                <c:ptCount val="5"/>
                <c:pt idx="0">
                  <c:v>49</c:v>
                </c:pt>
                <c:pt idx="1">
                  <c:v>16</c:v>
                </c:pt>
                <c:pt idx="2">
                  <c:v>2</c:v>
                </c:pt>
                <c:pt idx="3">
                  <c:v>19</c:v>
                </c:pt>
                <c:pt idx="4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092864"/>
        <c:axId val="197153280"/>
        <c:axId val="0"/>
      </c:bar3DChart>
      <c:catAx>
        <c:axId val="197092864"/>
        <c:scaling>
          <c:orientation val="minMax"/>
        </c:scaling>
        <c:delete val="0"/>
        <c:axPos val="b"/>
        <c:majorTickMark val="out"/>
        <c:minorTickMark val="none"/>
        <c:tickLblPos val="nextTo"/>
        <c:crossAx val="197153280"/>
        <c:crosses val="autoZero"/>
        <c:auto val="1"/>
        <c:lblAlgn val="ctr"/>
        <c:lblOffset val="100"/>
        <c:noMultiLvlLbl val="0"/>
      </c:catAx>
      <c:valAx>
        <c:axId val="19715328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70928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СЦР!$C$21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СЦР!$B$22:$B$26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СЦР!$C$22:$C$26</c:f>
              <c:numCache>
                <c:formatCode>#,##0</c:formatCode>
                <c:ptCount val="5"/>
                <c:pt idx="0">
                  <c:v>21</c:v>
                </c:pt>
                <c:pt idx="1">
                  <c:v>11</c:v>
                </c:pt>
                <c:pt idx="2">
                  <c:v>23</c:v>
                </c:pt>
                <c:pt idx="3">
                  <c:v>27</c:v>
                </c:pt>
                <c:pt idx="4">
                  <c:v>22</c:v>
                </c:pt>
              </c:numCache>
            </c:numRef>
          </c:val>
        </c:ser>
        <c:ser>
          <c:idx val="1"/>
          <c:order val="1"/>
          <c:tx>
            <c:strRef>
              <c:f>СЦР!$D$21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СЦР!$B$22:$B$26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СЦР!$D$22:$D$26</c:f>
              <c:numCache>
                <c:formatCode>#,##0</c:formatCode>
                <c:ptCount val="5"/>
                <c:pt idx="0">
                  <c:v>7</c:v>
                </c:pt>
                <c:pt idx="1">
                  <c:v>7</c:v>
                </c:pt>
                <c:pt idx="2">
                  <c:v>4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</c:ser>
        <c:ser>
          <c:idx val="2"/>
          <c:order val="2"/>
          <c:tx>
            <c:strRef>
              <c:f>СЦР!$E$21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cat>
            <c:strRef>
              <c:f>СЦР!$B$22:$B$26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СЦР!$E$22:$E$26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646336"/>
        <c:axId val="197156160"/>
        <c:axId val="0"/>
      </c:bar3DChart>
      <c:catAx>
        <c:axId val="197646336"/>
        <c:scaling>
          <c:orientation val="minMax"/>
        </c:scaling>
        <c:delete val="0"/>
        <c:axPos val="b"/>
        <c:majorTickMark val="out"/>
        <c:minorTickMark val="none"/>
        <c:tickLblPos val="nextTo"/>
        <c:crossAx val="197156160"/>
        <c:crosses val="autoZero"/>
        <c:auto val="1"/>
        <c:lblAlgn val="ctr"/>
        <c:lblOffset val="100"/>
        <c:noMultiLvlLbl val="0"/>
      </c:catAx>
      <c:valAx>
        <c:axId val="19715616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7646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СЦР!$C$50</c:f>
              <c:strCache>
                <c:ptCount val="1"/>
                <c:pt idx="0">
                  <c:v>Брой подадени проекти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СЦР!$B$51:$B$55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СЦР!$C$51:$C$55</c:f>
              <c:numCache>
                <c:formatCode>#,##0</c:formatCode>
                <c:ptCount val="5"/>
                <c:pt idx="0">
                  <c:v>6</c:v>
                </c:pt>
                <c:pt idx="1">
                  <c:v>9</c:v>
                </c:pt>
                <c:pt idx="2">
                  <c:v>11</c:v>
                </c:pt>
                <c:pt idx="3">
                  <c:v>14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СЦР!$D$50</c:f>
              <c:strCache>
                <c:ptCount val="1"/>
                <c:pt idx="0">
                  <c:v>Брой на подписаните договори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СЦР!$B$51:$B$55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СЦР!$D$51:$D$55</c:f>
              <c:numCache>
                <c:formatCode>#,##0</c:formatCode>
                <c:ptCount val="5"/>
                <c:pt idx="0">
                  <c:v>3</c:v>
                </c:pt>
                <c:pt idx="1">
                  <c:v>6</c:v>
                </c:pt>
                <c:pt idx="2">
                  <c:v>3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</c:ser>
        <c:ser>
          <c:idx val="2"/>
          <c:order val="2"/>
          <c:tx>
            <c:strRef>
              <c:f>СЦР!$E$50</c:f>
              <c:strCache>
                <c:ptCount val="1"/>
                <c:pt idx="0">
                  <c:v>Приключили проекти брой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СЦР!$B$51:$B$55</c:f>
              <c:strCache>
                <c:ptCount val="5"/>
                <c:pt idx="0">
                  <c:v>Велико Търново</c:v>
                </c:pt>
                <c:pt idx="1">
                  <c:v>Габрово</c:v>
                </c:pt>
                <c:pt idx="2">
                  <c:v>Разград</c:v>
                </c:pt>
                <c:pt idx="3">
                  <c:v>Русе</c:v>
                </c:pt>
                <c:pt idx="4">
                  <c:v>Силистра</c:v>
                </c:pt>
              </c:strCache>
            </c:strRef>
          </c:cat>
          <c:val>
            <c:numRef>
              <c:f>СЦР!$E$51:$E$55</c:f>
              <c:numCache>
                <c:formatCode>#,##0</c:formatCode>
                <c:ptCount val="5"/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663744"/>
        <c:axId val="197567616"/>
        <c:axId val="0"/>
      </c:bar3DChart>
      <c:catAx>
        <c:axId val="197663744"/>
        <c:scaling>
          <c:orientation val="minMax"/>
        </c:scaling>
        <c:delete val="0"/>
        <c:axPos val="b"/>
        <c:majorTickMark val="out"/>
        <c:minorTickMark val="none"/>
        <c:tickLblPos val="nextTo"/>
        <c:crossAx val="197567616"/>
        <c:crosses val="autoZero"/>
        <c:auto val="1"/>
        <c:lblAlgn val="ctr"/>
        <c:lblOffset val="100"/>
        <c:noMultiLvlLbl val="0"/>
      </c:catAx>
      <c:valAx>
        <c:axId val="19756761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197663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11364-A457-4557-913E-AF5C111A5A5B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C08D5-4D82-4480-81C5-D4DEF3303C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19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C08D5-4D82-4480-81C5-D4DEF3303C8C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683569" y="3140968"/>
            <a:ext cx="7632848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15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13750"/>
            <a:ext cx="2615431" cy="1470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Резултат с изображение за mz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01208"/>
            <a:ext cx="1679328" cy="113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301210"/>
            <a:ext cx="146056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62000" y="457200"/>
            <a:ext cx="777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РЕГИОНАЛЕН СЪВЕТ ЗА РАЗВИТИЕ НА СЕВЕРЕН ЦЕНТРАЛЕН РАЙОН</a:t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04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</a:rPr>
              <a:t>12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.2018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г.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1" y="2667000"/>
            <a:ext cx="80772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B0F0"/>
                </a:solidFill>
              </a:rPr>
              <a:t>ПРОГРАМА ЗА РАЗВИТИЕ НА СЕЛСКИТЕ РАЙОНИ 2014-2020</a:t>
            </a:r>
            <a:r>
              <a:rPr lang="en-US" sz="2800" dirty="0" smtClean="0">
                <a:solidFill>
                  <a:srgbClr val="00B0F0"/>
                </a:solidFill>
              </a:rPr>
              <a:t> </a:t>
            </a:r>
            <a:r>
              <a:rPr lang="bg-BG" sz="2800" dirty="0" smtClean="0">
                <a:solidFill>
                  <a:srgbClr val="00B0F0"/>
                </a:solidFill>
              </a:rPr>
              <a:t>Г.</a:t>
            </a:r>
            <a:endParaRPr lang="ru-RU" sz="2800" dirty="0">
              <a:solidFill>
                <a:srgbClr val="00B0F0"/>
              </a:solidFill>
            </a:endParaRPr>
          </a:p>
          <a:p>
            <a:pPr algn="ctr"/>
            <a:r>
              <a:rPr lang="ru-RU" sz="2000" dirty="0" smtClean="0"/>
              <a:t>ЕВРОПЕЙСКИ ЗЕМЕДЕЛСКИ ФОНД ЗА РАЗВИТИЕ НА СЕЛСКИТЕ РАЙОНИ</a:t>
            </a:r>
            <a:r>
              <a:rPr lang="ru-RU" sz="2800" dirty="0" smtClean="0"/>
              <a:t>: </a:t>
            </a:r>
            <a:endParaRPr lang="ru-RU" sz="2800" dirty="0"/>
          </a:p>
          <a:p>
            <a:pPr algn="ctr"/>
            <a:r>
              <a:rPr lang="ru-RU" sz="2000" dirty="0"/>
              <a:t>Европа </a:t>
            </a:r>
            <a:r>
              <a:rPr lang="bg-BG" sz="2000" dirty="0" smtClean="0"/>
              <a:t>инвестира в селските райони</a:t>
            </a:r>
            <a:endParaRPr lang="bg-BG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820" y="5113750"/>
            <a:ext cx="1750626" cy="141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41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bg-BG" b="1" dirty="0" smtClean="0">
                <a:solidFill>
                  <a:schemeClr val="tx2"/>
                </a:solidFill>
              </a:rPr>
              <a:t>Северен централен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7.6/брой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2469554"/>
              </p:ext>
            </p:extLst>
          </p:nvPr>
        </p:nvGraphicFramePr>
        <p:xfrm>
          <a:off x="609600" y="1219201"/>
          <a:ext cx="8115299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5861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dirty="0" smtClean="0">
                <a:solidFill>
                  <a:schemeClr val="tx2"/>
                </a:solidFill>
              </a:rPr>
              <a:t>Напредък по ПРСР 2014–2020 г. за Северен централен район.</a:t>
            </a:r>
            <a:br>
              <a:rPr lang="ru-RU" sz="2300" b="1" dirty="0" smtClean="0">
                <a:solidFill>
                  <a:schemeClr val="tx2"/>
                </a:solidFill>
              </a:rPr>
            </a:br>
            <a:r>
              <a:rPr lang="ru-RU" sz="2300" b="1" dirty="0" smtClean="0">
                <a:solidFill>
                  <a:schemeClr val="tx2"/>
                </a:solidFill>
              </a:rPr>
              <a:t>Изплатени средства по брой подадени заявки за плащание, към октомври 2018 г.</a:t>
            </a:r>
            <a:endParaRPr lang="en-GB" sz="2300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917341"/>
              </p:ext>
            </p:extLst>
          </p:nvPr>
        </p:nvGraphicFramePr>
        <p:xfrm>
          <a:off x="457200" y="1828799"/>
          <a:ext cx="8229600" cy="4366797"/>
        </p:xfrm>
        <a:graphic>
          <a:graphicData uri="http://schemas.openxmlformats.org/drawingml/2006/table">
            <a:tbl>
              <a:tblPr/>
              <a:tblGrid>
                <a:gridCol w="3810000"/>
                <a:gridCol w="1600200"/>
                <a:gridCol w="2819400"/>
              </a:tblGrid>
              <a:tr h="42687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плащания по заявка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Изплатени средства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5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Инвестиции в земеделски стопанства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31 651 792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Инвестиции в преработка на селскостопански продукти"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16 661 234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bg-BG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  <a:endParaRPr lang="bg-BG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 "Стартова помощ за млади земеделски стопани"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6 418 692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развитието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6 209 665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bg-BG" sz="1200" b="1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  <a:endParaRPr lang="bg-BG" sz="12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54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създаването, подобряванетоили разширяването на всички видове малка по мащаби инфраструктура"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3 372 912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4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</a:t>
                      </a:r>
                      <a:r>
                        <a:rPr lang="bg-BG" sz="12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7.6  "Проучвания и инвестиции свързани с поддържане и възстановяване на културното и природното наследство на селата"</a:t>
                      </a:r>
                      <a:endParaRPr lang="bg-BG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4 447 377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032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68 761 672</a:t>
                      </a:r>
                    </a:p>
                    <a:p>
                      <a:pPr algn="ctr" fontAlgn="b"/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42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Приключили проекти по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ПРСР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2014–2020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г. за Северен централен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район.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</a:b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Изплатени средства по </a:t>
            </a:r>
            <a:r>
              <a:rPr lang="ru-RU" sz="2600" b="1" dirty="0" smtClean="0">
                <a:solidFill>
                  <a:srgbClr val="1F497D"/>
                </a:solidFill>
                <a:ea typeface="+mn-ea"/>
                <a:cs typeface="+mn-cs"/>
              </a:rPr>
              <a:t>тях, </a:t>
            </a:r>
            <a:r>
              <a:rPr lang="ru-RU" sz="2600" b="1" dirty="0">
                <a:solidFill>
                  <a:srgbClr val="1F497D"/>
                </a:solidFill>
                <a:ea typeface="+mn-ea"/>
                <a:cs typeface="+mn-cs"/>
              </a:rPr>
              <a:t>към октомври 2018 г.</a:t>
            </a:r>
            <a:r>
              <a:rPr lang="en-GB" sz="2300" b="1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en-GB" sz="2300" b="1" dirty="0">
                <a:solidFill>
                  <a:srgbClr val="1F497D"/>
                </a:solidFill>
                <a:ea typeface="+mn-ea"/>
                <a:cs typeface="+mn-cs"/>
              </a:rPr>
            </a:br>
            <a:endParaRPr lang="en-US" sz="9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820213"/>
              </p:ext>
            </p:extLst>
          </p:nvPr>
        </p:nvGraphicFramePr>
        <p:xfrm>
          <a:off x="685800" y="1562503"/>
          <a:ext cx="7759142" cy="4841761"/>
        </p:xfrm>
        <a:graphic>
          <a:graphicData uri="http://schemas.openxmlformats.org/drawingml/2006/table">
            <a:tbl>
              <a:tblPr/>
              <a:tblGrid>
                <a:gridCol w="3448388"/>
                <a:gridCol w="2155377"/>
                <a:gridCol w="2155377"/>
              </a:tblGrid>
              <a:tr h="595285">
                <a:tc row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Мерки и подмерки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Приключили проекти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02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Брой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Изплатени средства </a:t>
                      </a:r>
                    </a:p>
                    <a:p>
                      <a:pPr marL="0" marR="0" algn="ctr" fontAlgn="ctr">
                        <a:lnSpc>
                          <a:spcPts val="16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(лева</a:t>
                      </a:r>
                      <a:r>
                        <a:rPr lang="bg-BG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)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0980">
                <a:tc gridSpan="3">
                  <a:txBody>
                    <a:bodyPr/>
                    <a:lstStyle/>
                    <a:p>
                      <a:pPr marL="0" marR="0" fontAlgn="ctr">
                        <a:lnSpc>
                          <a:spcPts val="16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4 - Инвестиции в материални активи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6885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4.1 "Инвестиции в земеделски стопанства"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71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965" marR="8965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21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241</a:t>
                      </a: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525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8965" marR="8965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327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4.2 "Инвестиции в преработка на селскостопански продукти"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9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13 082 624</a:t>
                      </a:r>
                      <a:endParaRPr lang="bg-BG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6">
                <a:tc gridSpan="3">
                  <a:txBody>
                    <a:bodyPr/>
                    <a:lstStyle/>
                    <a:p>
                      <a:pPr marL="0" marR="0" algn="l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6 - Развитие на стопанства и стопанската дейност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18561">
                <a:tc>
                  <a:txBody>
                    <a:bodyPr/>
                    <a:lstStyle/>
                    <a:p>
                      <a:pPr marL="0" marR="0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6.1 "Стартова помощ за млади земеделски стопани"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88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920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6.3 "Стартова помощ за развитието на малки стопанства" (ТПП)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97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2 845 689</a:t>
                      </a:r>
                      <a:endParaRPr lang="bg-BG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66">
                <a:tc gridSpan="3">
                  <a:txBody>
                    <a:bodyPr/>
                    <a:lstStyle/>
                    <a:p>
                      <a:pPr marL="0" marR="0" algn="l" fontAlgn="ctr">
                        <a:lnSpc>
                          <a:spcPts val="13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Мярка 7 - Основни услуги и обновяване на селата в селските райони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1621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0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621">
                <a:tc>
                  <a:txBody>
                    <a:bodyPr/>
                    <a:lstStyle/>
                    <a:p>
                      <a:pPr marL="0" marR="0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Calibri"/>
                        </a:rPr>
                        <a:t>1 370 508</a:t>
                      </a:r>
                      <a:endParaRPr lang="bg-BG" sz="12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99">
                <a:tc>
                  <a:txBody>
                    <a:bodyPr/>
                    <a:lstStyle/>
                    <a:p>
                      <a:pPr marL="0" marR="0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kern="12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ОБЩО:</a:t>
                      </a:r>
                      <a:endParaRPr lang="en-US" sz="12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267</a:t>
                      </a:r>
                      <a:endParaRPr lang="en-US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42</a:t>
                      </a:r>
                      <a:r>
                        <a:rPr lang="bg-BG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r>
                        <a:rPr lang="bg-BG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r>
                        <a:rPr lang="bg-BG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en-US" sz="1200" b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7770" marR="7770" marT="777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5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447800"/>
          </a:xfrm>
        </p:spPr>
        <p:txBody>
          <a:bodyPr>
            <a:noAutofit/>
          </a:bodyPr>
          <a:lstStyle/>
          <a:p>
            <a:r>
              <a:rPr lang="bg-BG" sz="3000" dirty="0" smtClean="0">
                <a:solidFill>
                  <a:srgbClr val="00B0F0"/>
                </a:solidFill>
              </a:rPr>
              <a:t>Предстоящи приеми за календарната</a:t>
            </a:r>
            <a:r>
              <a:rPr lang="bg-BG" sz="3000" dirty="0">
                <a:solidFill>
                  <a:srgbClr val="00B0F0"/>
                </a:solidFill>
              </a:rPr>
              <a:t> </a:t>
            </a:r>
            <a:r>
              <a:rPr lang="bg-BG" sz="3000" dirty="0" smtClean="0">
                <a:solidFill>
                  <a:srgbClr val="00B0F0"/>
                </a:solidFill>
              </a:rPr>
              <a:t>2019 </a:t>
            </a:r>
            <a:r>
              <a:rPr lang="bg-BG" sz="3000" dirty="0">
                <a:solidFill>
                  <a:srgbClr val="00B0F0"/>
                </a:solidFill>
              </a:rPr>
              <a:t>г</a:t>
            </a:r>
            <a:r>
              <a:rPr lang="bg-BG" sz="3000" dirty="0" smtClean="0">
                <a:solidFill>
                  <a:srgbClr val="00B0F0"/>
                </a:solidFill>
              </a:rPr>
              <a:t>.,</a:t>
            </a:r>
            <a:r>
              <a:rPr lang="en-US" sz="3000" dirty="0"/>
              <a:t/>
            </a:r>
            <a:br>
              <a:rPr lang="en-US" sz="3000" dirty="0"/>
            </a:br>
            <a:r>
              <a:rPr lang="bg-BG" sz="3000" dirty="0" smtClean="0">
                <a:solidFill>
                  <a:srgbClr val="00B0F0"/>
                </a:solidFill>
              </a:rPr>
              <a:t> по мерки от </a:t>
            </a:r>
            <a:r>
              <a:rPr lang="bg-BG" sz="3000" dirty="0">
                <a:solidFill>
                  <a:srgbClr val="00B0F0"/>
                </a:solidFill>
              </a:rPr>
              <a:t>ПРСР </a:t>
            </a:r>
            <a:r>
              <a:rPr lang="bg-BG" sz="3000" dirty="0" smtClean="0">
                <a:solidFill>
                  <a:srgbClr val="00B0F0"/>
                </a:solidFill>
              </a:rPr>
              <a:t>2014–2020 </a:t>
            </a:r>
            <a:r>
              <a:rPr lang="bg-BG" sz="3000" dirty="0">
                <a:solidFill>
                  <a:srgbClr val="00B0F0"/>
                </a:solidFill>
              </a:rPr>
              <a:t>г</a:t>
            </a:r>
            <a:r>
              <a:rPr lang="bg-BG" sz="3000" dirty="0" smtClean="0">
                <a:solidFill>
                  <a:srgbClr val="00B0F0"/>
                </a:solidFill>
              </a:rPr>
              <a:t>.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76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1.1 „Професионално обучение и придобиване на умения“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4.3 „Инвестиции в инфраструктура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</a:t>
            </a:r>
            <a:r>
              <a:rPr lang="bg-BG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развитието на малки стопанства“ (ТПП)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„Проучвания и инвестиции, свързани с поддържане, възстановяване и на културното и природното наследство на селата“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16.4.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g-BG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Подкрепа за хоризонтално и вертикално сътрудничество между участниците във веригата на доставки</a:t>
            </a:r>
            <a:r>
              <a:rPr lang="bg-BG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19.1 „Помощ за подготвителни дейности“</a:t>
            </a:r>
          </a:p>
          <a:p>
            <a:pPr>
              <a:lnSpc>
                <a:spcPct val="80000"/>
              </a:lnSpc>
            </a:pPr>
            <a:r>
              <a:rPr lang="ru-RU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19.3  „Подготовка и изпълнение на дейности за сътрудничество на местни инициативни групи“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382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bg-BG" sz="27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bg-BG" sz="27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bg-BG" sz="4900" b="1" dirty="0" smtClean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>БЛАГОДАРЯ ЗА ВНИМАНИЕТО!</a:t>
            </a:r>
            <a:r>
              <a:rPr lang="ru-RU" sz="3600" b="1" dirty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sz="3600" b="1" dirty="0">
                <a:solidFill>
                  <a:srgbClr val="1F497D">
                    <a:lumMod val="75000"/>
                  </a:srgbClr>
                </a:solidFill>
                <a:ea typeface="+mn-ea"/>
                <a:cs typeface="+mn-cs"/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3352799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Севгин Ахмед – главен експерт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Дирекция </a:t>
            </a:r>
            <a:r>
              <a:rPr lang="en-US" sz="3000" dirty="0" smtClean="0">
                <a:solidFill>
                  <a:srgbClr val="00B0F0"/>
                </a:solidFill>
              </a:rPr>
              <a:t>“</a:t>
            </a:r>
            <a:r>
              <a:rPr lang="ru-RU" sz="3000" dirty="0" smtClean="0">
                <a:solidFill>
                  <a:srgbClr val="00B0F0"/>
                </a:solidFill>
              </a:rPr>
              <a:t>Развитие на </a:t>
            </a:r>
            <a:r>
              <a:rPr lang="ru-RU" sz="3000" smtClean="0">
                <a:solidFill>
                  <a:srgbClr val="00B0F0"/>
                </a:solidFill>
              </a:rPr>
              <a:t>селските </a:t>
            </a:r>
            <a:r>
              <a:rPr lang="ru-RU" sz="3000" smtClean="0">
                <a:solidFill>
                  <a:srgbClr val="00B0F0"/>
                </a:solidFill>
              </a:rPr>
              <a:t>райони</a:t>
            </a:r>
            <a:r>
              <a:rPr lang="en-US" sz="3000" dirty="0" smtClean="0">
                <a:solidFill>
                  <a:srgbClr val="00B0F0"/>
                </a:solidFill>
              </a:rPr>
              <a:t>”</a:t>
            </a:r>
            <a:endParaRPr lang="ru-RU" sz="30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Министерство на земеделието, храните и горите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3000" dirty="0" smtClean="0">
                <a:solidFill>
                  <a:srgbClr val="00B0F0"/>
                </a:solidFill>
              </a:rPr>
              <a:t>Тел.: 02/985 11 430 </a:t>
            </a:r>
            <a:endParaRPr lang="en-US" sz="30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en-US" sz="3000" dirty="0" smtClean="0">
                <a:solidFill>
                  <a:srgbClr val="00B0F0"/>
                </a:solidFill>
              </a:rPr>
              <a:t>e-mail: sahmed@mzh.government.bg</a:t>
            </a:r>
            <a:endParaRPr lang="ru-RU" sz="3000" dirty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rgbClr val="00B0F0"/>
              </a:solidFill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800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87975"/>
            <a:ext cx="2620963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63" y="5387975"/>
            <a:ext cx="168275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387975"/>
            <a:ext cx="14636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106987"/>
            <a:ext cx="1749425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817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3600" dirty="0">
                <a:solidFill>
                  <a:srgbClr val="00B0F0"/>
                </a:solidFill>
              </a:rPr>
              <a:t>Осъществени приеми </a:t>
            </a:r>
            <a:r>
              <a:rPr lang="bg-BG" sz="3600" dirty="0" smtClean="0">
                <a:solidFill>
                  <a:srgbClr val="00B0F0"/>
                </a:solidFill>
              </a:rPr>
              <a:t>по мерки от  </a:t>
            </a:r>
            <a:r>
              <a:rPr lang="bg-BG" sz="3600" dirty="0">
                <a:solidFill>
                  <a:srgbClr val="00B0F0"/>
                </a:solidFill>
              </a:rPr>
              <a:t>ПРСР </a:t>
            </a:r>
            <a:r>
              <a:rPr lang="bg-BG" sz="3600" dirty="0" smtClean="0">
                <a:solidFill>
                  <a:srgbClr val="00B0F0"/>
                </a:solidFill>
              </a:rPr>
              <a:t>2014–2020 г.</a:t>
            </a:r>
            <a:endParaRPr lang="en-GB" sz="3600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800600"/>
          </a:xfrm>
        </p:spPr>
        <p:txBody>
          <a:bodyPr>
            <a:normAutofit fontScale="85000" lnSpcReduction="20000"/>
          </a:bodyPr>
          <a:lstStyle/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4.1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земеделски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стопанства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4.2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преработка/маркетинг на селскостопански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продукти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6.1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млади земеделски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производители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6.3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Стартова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 за развитието на малки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стопанства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(ТПП)</a:t>
            </a:r>
          </a:p>
          <a:p>
            <a:pPr algn="just"/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7.2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създаването, подобряването или разширяването на всички видове малка по мащаби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инфраструктура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Подмярка 7.6 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Проучвания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инвестиции, свързани с поддържане, възстановяване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културното и природното наследство на </a:t>
            </a:r>
            <a:r>
              <a:rPr lang="ru-RU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селата</a:t>
            </a:r>
            <a:r>
              <a:rPr lang="en-US" sz="3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bg-BG" sz="31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036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tx2"/>
                </a:solidFill>
              </a:rPr>
              <a:t>Информация за постъпили заявления, заявени разходи и финансова помощ </a:t>
            </a:r>
            <a:r>
              <a:rPr lang="bg-BG" sz="2400" b="1" dirty="0" smtClean="0">
                <a:solidFill>
                  <a:schemeClr val="tx2"/>
                </a:solidFill>
              </a:rPr>
              <a:t>по </a:t>
            </a:r>
            <a:r>
              <a:rPr lang="bg-BG" sz="2400" b="1" dirty="0">
                <a:solidFill>
                  <a:schemeClr val="tx2"/>
                </a:solidFill>
              </a:rPr>
              <a:t>ПРСР </a:t>
            </a:r>
            <a:r>
              <a:rPr lang="bg-BG" sz="2400" b="1" dirty="0" smtClean="0">
                <a:solidFill>
                  <a:schemeClr val="tx2"/>
                </a:solidFill>
              </a:rPr>
              <a:t>2014-2020 г.</a:t>
            </a:r>
            <a:endParaRPr lang="en-GB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524365"/>
              </p:ext>
            </p:extLst>
          </p:nvPr>
        </p:nvGraphicFramePr>
        <p:xfrm>
          <a:off x="457200" y="1905000"/>
          <a:ext cx="8229600" cy="4609626"/>
        </p:xfrm>
        <a:graphic>
          <a:graphicData uri="http://schemas.openxmlformats.org/drawingml/2006/table">
            <a:tbl>
              <a:tblPr/>
              <a:tblGrid>
                <a:gridCol w="3886200"/>
                <a:gridCol w="1905000"/>
                <a:gridCol w="2438400"/>
              </a:tblGrid>
              <a:tr h="6321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Постъпили заявления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0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 заявени разходи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21273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360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055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116 186 869</a:t>
                      </a:r>
                    </a:p>
                    <a:p>
                      <a:pPr algn="ctr" fontAlgn="b"/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293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14 326 235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Стартова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за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развитието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малки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стопанства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604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17 719 548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240 292 937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29 830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058,20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788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2 044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778 411 272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17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tx2"/>
                </a:solidFill>
              </a:rPr>
              <a:t>Информация за одобрени заявления, одобрени разходи и финансова помощ по </a:t>
            </a:r>
            <a:r>
              <a:rPr lang="bg-BG" sz="2400" b="1" dirty="0" smtClean="0">
                <a:solidFill>
                  <a:schemeClr val="tx2"/>
                </a:solidFill>
              </a:rPr>
              <a:t>ПРСР 2014-2020 г.</a:t>
            </a:r>
            <a:endParaRPr lang="en-GB" sz="2400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609156"/>
              </p:ext>
            </p:extLst>
          </p:nvPr>
        </p:nvGraphicFramePr>
        <p:xfrm>
          <a:off x="457200" y="1752601"/>
          <a:ext cx="8229600" cy="4669743"/>
        </p:xfrm>
        <a:graphic>
          <a:graphicData uri="http://schemas.openxmlformats.org/drawingml/2006/table">
            <a:tbl>
              <a:tblPr/>
              <a:tblGrid>
                <a:gridCol w="3886200"/>
                <a:gridCol w="1981200"/>
                <a:gridCol w="2362200"/>
              </a:tblGrid>
              <a:tr h="7083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Мерки и </a:t>
                      </a:r>
                      <a:r>
                        <a:rPr lang="bg-BG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подмерки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Подписани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договори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60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Брой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Одобрени разходи</a:t>
                      </a:r>
                      <a:b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(лева)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4 - Инвестиции в материални активи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23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4.1 "Инвестиции в земеделски стопанства"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794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4.2 "Инвестиции в преработка на селскостопански продукти"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010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154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6 - Развитие на стопанства и стопанската дейност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6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6.1 "Стартова помощ за млади земеделски стопани"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703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310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6.3 "Стартова помощ за развитието на малки стопанства" (ТПП)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862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316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26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Мярка 7 - Основни услуги и обновяване на селата в селските райони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7.2 "Инвестиции в създаването, подобряванетоили разширяването на всички видове малка по мащаби инфраструктура"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345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169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Подмярка 7.6  "Проучвания и инвестиции свързани с поддържане и възстановяване на културното и природното наследство на селата"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10 649 313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433">
                <a:tc>
                  <a:txBody>
                    <a:bodyPr/>
                    <a:lstStyle/>
                    <a:p>
                      <a:pPr algn="l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ОБЩО:</a:t>
                      </a: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246 364 941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9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4.1/брой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899834"/>
              </p:ext>
            </p:extLst>
          </p:nvPr>
        </p:nvGraphicFramePr>
        <p:xfrm>
          <a:off x="381000" y="1143000"/>
          <a:ext cx="8343900" cy="472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2017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 Подмярка </a:t>
            </a:r>
            <a:r>
              <a:rPr lang="ru-RU" b="1" dirty="0">
                <a:solidFill>
                  <a:schemeClr val="tx2"/>
                </a:solidFill>
              </a:rPr>
              <a:t>4.2/брой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268217"/>
              </p:ext>
            </p:extLst>
          </p:nvPr>
        </p:nvGraphicFramePr>
        <p:xfrm>
          <a:off x="381000" y="1143000"/>
          <a:ext cx="8458199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9440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</a:t>
            </a:r>
            <a:r>
              <a:rPr lang="ru-RU" b="1" dirty="0">
                <a:solidFill>
                  <a:schemeClr val="tx2"/>
                </a:solidFill>
              </a:rPr>
              <a:t>район</a:t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6.1/брой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0354281"/>
              </p:ext>
            </p:extLst>
          </p:nvPr>
        </p:nvGraphicFramePr>
        <p:xfrm>
          <a:off x="495300" y="1219200"/>
          <a:ext cx="8343900" cy="472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677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за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район</a:t>
            </a:r>
            <a:r>
              <a:rPr lang="ru-RU" b="1" dirty="0">
                <a:solidFill>
                  <a:schemeClr val="tx2"/>
                </a:solidFill>
              </a:rPr>
              <a:t/>
            </a:r>
            <a:br>
              <a:rPr lang="ru-RU" b="1" dirty="0">
                <a:solidFill>
                  <a:schemeClr val="tx2"/>
                </a:solidFill>
              </a:rPr>
            </a:br>
            <a:r>
              <a:rPr lang="ru-RU" b="1" dirty="0">
                <a:solidFill>
                  <a:schemeClr val="tx2"/>
                </a:solidFill>
              </a:rPr>
              <a:t>Подмярка 6.3/брой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051474"/>
              </p:ext>
            </p:extLst>
          </p:nvPr>
        </p:nvGraphicFramePr>
        <p:xfrm>
          <a:off x="381000" y="1371600"/>
          <a:ext cx="8610599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535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300" y="377958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Напредък по ПРСР 2014 – 2020 г. </a:t>
            </a:r>
            <a:r>
              <a:rPr lang="ru-RU" b="1" dirty="0" smtClean="0">
                <a:solidFill>
                  <a:schemeClr val="tx2"/>
                </a:solidFill>
              </a:rPr>
              <a:t>Северен централен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Подмярка </a:t>
            </a:r>
            <a:r>
              <a:rPr lang="ru-RU" b="1" dirty="0">
                <a:solidFill>
                  <a:schemeClr val="tx2"/>
                </a:solidFill>
              </a:rPr>
              <a:t>7.2/брой</a:t>
            </a:r>
            <a:endParaRPr lang="en-GB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8818872"/>
              </p:ext>
            </p:extLst>
          </p:nvPr>
        </p:nvGraphicFramePr>
        <p:xfrm>
          <a:off x="304799" y="1219200"/>
          <a:ext cx="8534401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038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966</Words>
  <Application>Microsoft Office PowerPoint</Application>
  <PresentationFormat>On-screen Show (4:3)</PresentationFormat>
  <Paragraphs>163</Paragraphs>
  <Slides>14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Осъществени приеми по мерки от  ПРСР 2014–2020 г.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Приключили проекти по ПРСР 2014–2020 г. за Северен централен район. Изплатени средства по тях, към октомври 2018 г. </vt:lpstr>
      <vt:lpstr>Предстоящи приеми за календарната 2019 г.,  по мерки от ПРСР 2014–2020 г.</vt:lpstr>
      <vt:lpstr> БЛАГОДАРЯ ЗА ВНИМАНИЕТО!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Svetoslav Tsekov</dc:creator>
  <cp:lastModifiedBy>Windows User</cp:lastModifiedBy>
  <cp:revision>80</cp:revision>
  <dcterms:created xsi:type="dcterms:W3CDTF">2006-08-16T00:00:00Z</dcterms:created>
  <dcterms:modified xsi:type="dcterms:W3CDTF">2018-12-02T16:23:04Z</dcterms:modified>
</cp:coreProperties>
</file>